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6"/>
  </p:notesMasterIdLst>
  <p:sldIdLst>
    <p:sldId id="256" r:id="rId6"/>
    <p:sldId id="312" r:id="rId7"/>
    <p:sldId id="365" r:id="rId8"/>
    <p:sldId id="348" r:id="rId9"/>
    <p:sldId id="293" r:id="rId10"/>
    <p:sldId id="367" r:id="rId11"/>
    <p:sldId id="368" r:id="rId12"/>
    <p:sldId id="369" r:id="rId13"/>
    <p:sldId id="340" r:id="rId14"/>
    <p:sldId id="3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98"/>
    <p:restoredTop sz="84939"/>
  </p:normalViewPr>
  <p:slideViewPr>
    <p:cSldViewPr snapToGrid="0">
      <p:cViewPr varScale="1">
        <p:scale>
          <a:sx n="146" d="100"/>
          <a:sy n="146" d="100"/>
        </p:scale>
        <p:origin x="159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2/5/25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E6FC-C58D-CA46-93FA-98E1AAB1BA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0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2/7/25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Introducing RC’s new NVIDIA Grace Hopper Superchip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817" y="1661232"/>
            <a:ext cx="5164183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</a:t>
            </a:r>
            <a:r>
              <a:rPr lang="en-US" sz="3200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ResearchComputing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/introducing_rc_gh200_quick_byte</a:t>
            </a:r>
            <a:endParaRPr lang="en-US" sz="3200" dirty="0">
              <a:solidFill>
                <a:srgbClr val="0070C0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31531859-C1B4-26ED-808A-16E49C56A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887" y="1567542"/>
            <a:ext cx="3964192" cy="3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kumimoji="0" lang="en-US" sz="48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/>
                <a:ea typeface="+mj-lt"/>
                <a:cs typeface="Arial" panose="020B0604020202020204"/>
              </a:rPr>
              <a:t>Introducing RC’s new NVIDIA Grace Hopper Superchip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lorful mountains and lake">
            <a:extLst>
              <a:ext uri="{FF2B5EF4-FFF2-40B4-BE49-F238E27FC236}">
                <a16:creationId xmlns:a16="http://schemas.microsoft.com/office/drawing/2014/main" id="{2E2F5D57-7FE2-85C9-6B2A-2A04A6F82D7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25000"/>
          </a:blip>
          <a:srcRect t="2526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DFF52A-02DF-E45E-EA2E-4E3D4EEBA71E}"/>
              </a:ext>
            </a:extLst>
          </p:cNvPr>
          <p:cNvSpPr txBox="1"/>
          <p:nvPr/>
        </p:nvSpPr>
        <p:spPr>
          <a:xfrm>
            <a:off x="2681844" y="168412"/>
            <a:ext cx="682831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Atkinson Hyperlegible" pitchFamily="2" charset="0"/>
              </a:rPr>
              <a:t>Meet the User Support Team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5AF1B0-D8A7-0C23-DE18-C13008317D1D}"/>
              </a:ext>
            </a:extLst>
          </p:cNvPr>
          <p:cNvGrpSpPr/>
          <p:nvPr/>
        </p:nvGrpSpPr>
        <p:grpSpPr>
          <a:xfrm>
            <a:off x="1311826" y="1056085"/>
            <a:ext cx="9568346" cy="4745824"/>
            <a:chOff x="1309718" y="1306154"/>
            <a:chExt cx="9568346" cy="4745824"/>
          </a:xfrm>
        </p:grpSpPr>
        <p:pic>
          <p:nvPicPr>
            <p:cNvPr id="3" name="Picture 2" descr="A person in a red blouse&#10;&#10;Description automatically generated">
              <a:extLst>
                <a:ext uri="{FF2B5EF4-FFF2-40B4-BE49-F238E27FC236}">
                  <a16:creationId xmlns:a16="http://schemas.microsoft.com/office/drawing/2014/main" id="{4A101CF4-716B-84EC-F577-523597663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9718" y="1374009"/>
              <a:ext cx="1529553" cy="1920834"/>
            </a:xfrm>
            <a:prstGeom prst="rect">
              <a:avLst/>
            </a:prstGeom>
          </p:spPr>
        </p:pic>
        <p:pic>
          <p:nvPicPr>
            <p:cNvPr id="7" name="Picture 6" descr="A person in a blue shirt and tie&#10;&#10;Description automatically generated">
              <a:extLst>
                <a:ext uri="{FF2B5EF4-FFF2-40B4-BE49-F238E27FC236}">
                  <a16:creationId xmlns:a16="http://schemas.microsoft.com/office/drawing/2014/main" id="{3C04B7E9-578E-C51B-0814-B5F6BD3EA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9188" r="13254" b="3616"/>
            <a:stretch/>
          </p:blipFill>
          <p:spPr>
            <a:xfrm>
              <a:off x="3987950" y="1367272"/>
              <a:ext cx="1529553" cy="1899826"/>
            </a:xfrm>
            <a:prstGeom prst="rect">
              <a:avLst/>
            </a:prstGeom>
          </p:spPr>
        </p:pic>
        <p:pic>
          <p:nvPicPr>
            <p:cNvPr id="9" name="Picture 8" descr="A person with glasses smiling&#10;&#10;Description automatically generated">
              <a:extLst>
                <a:ext uri="{FF2B5EF4-FFF2-40B4-BE49-F238E27FC236}">
                  <a16:creationId xmlns:a16="http://schemas.microsoft.com/office/drawing/2014/main" id="{6852E715-CC47-3DF4-05B8-B1BF1E9E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4260" t="2962" r="1259" b="6761"/>
            <a:stretch/>
          </p:blipFill>
          <p:spPr>
            <a:xfrm>
              <a:off x="6666182" y="1367272"/>
              <a:ext cx="1529554" cy="1882899"/>
            </a:xfrm>
            <a:prstGeom prst="rect">
              <a:avLst/>
            </a:prstGeom>
          </p:spPr>
        </p:pic>
        <p:pic>
          <p:nvPicPr>
            <p:cNvPr id="12" name="Picture 11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691C66EC-62C6-F6EA-56D2-E087FC072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9844" r="8704"/>
            <a:stretch/>
          </p:blipFill>
          <p:spPr>
            <a:xfrm>
              <a:off x="9344415" y="1306154"/>
              <a:ext cx="1533649" cy="1882899"/>
            </a:xfrm>
            <a:prstGeom prst="rect">
              <a:avLst/>
            </a:prstGeom>
          </p:spPr>
        </p:pic>
        <p:pic>
          <p:nvPicPr>
            <p:cNvPr id="14" name="Picture 13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73EF5283-2A79-97D5-CBC7-912DFCFD8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-765" t="12365" r="15595" b="7416"/>
            <a:stretch/>
          </p:blipFill>
          <p:spPr>
            <a:xfrm>
              <a:off x="1309718" y="4126860"/>
              <a:ext cx="1529553" cy="1920834"/>
            </a:xfrm>
            <a:prstGeom prst="rect">
              <a:avLst/>
            </a:prstGeom>
          </p:spPr>
        </p:pic>
        <p:pic>
          <p:nvPicPr>
            <p:cNvPr id="4" name="Picture 3" descr="A person in a white shirt and tie&#10;&#10;Description automatically generated">
              <a:extLst>
                <a:ext uri="{FF2B5EF4-FFF2-40B4-BE49-F238E27FC236}">
                  <a16:creationId xmlns:a16="http://schemas.microsoft.com/office/drawing/2014/main" id="{F66F9408-D192-FBB2-C8C1-668F7CE9E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12500" r="18782" b="13315"/>
            <a:stretch/>
          </p:blipFill>
          <p:spPr>
            <a:xfrm>
              <a:off x="3987950" y="4131144"/>
              <a:ext cx="1531057" cy="1920834"/>
            </a:xfrm>
            <a:prstGeom prst="rect">
              <a:avLst/>
            </a:prstGeom>
          </p:spPr>
        </p:pic>
        <p:pic>
          <p:nvPicPr>
            <p:cNvPr id="11" name="Picture 10" descr="A person standing on a boat in front of a city&#10;&#10;Description automatically generated">
              <a:extLst>
                <a:ext uri="{FF2B5EF4-FFF2-40B4-BE49-F238E27FC236}">
                  <a16:creationId xmlns:a16="http://schemas.microsoft.com/office/drawing/2014/main" id="{EB5E389A-3CEA-1F3E-CC10-45D4CF490A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5438" t="46837" r="25345" b="7410"/>
            <a:stretch/>
          </p:blipFill>
          <p:spPr>
            <a:xfrm>
              <a:off x="6664679" y="4131143"/>
              <a:ext cx="1531057" cy="1920835"/>
            </a:xfrm>
            <a:prstGeom prst="rect">
              <a:avLst/>
            </a:prstGeom>
          </p:spPr>
        </p:pic>
        <p:pic>
          <p:nvPicPr>
            <p:cNvPr id="15" name="Picture 14" descr="A person in a green dress&#10;&#10;Description automatically generated">
              <a:extLst>
                <a:ext uri="{FF2B5EF4-FFF2-40B4-BE49-F238E27FC236}">
                  <a16:creationId xmlns:a16="http://schemas.microsoft.com/office/drawing/2014/main" id="{94179150-44EA-3B36-4875-902F7EAB8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8123" r="17472" b="31871"/>
            <a:stretch/>
          </p:blipFill>
          <p:spPr>
            <a:xfrm>
              <a:off x="9344415" y="4131143"/>
              <a:ext cx="1529554" cy="1920835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9485A5C-4BC6-AA79-0C3E-7F1625A59597}"/>
              </a:ext>
            </a:extLst>
          </p:cNvPr>
          <p:cNvSpPr txBox="1"/>
          <p:nvPr/>
        </p:nvSpPr>
        <p:spPr>
          <a:xfrm>
            <a:off x="131182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Layla Freeborn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6B97E5-1C1E-8801-4F96-7D13AB97484B}"/>
              </a:ext>
            </a:extLst>
          </p:cNvPr>
          <p:cNvSpPr txBox="1"/>
          <p:nvPr/>
        </p:nvSpPr>
        <p:spPr>
          <a:xfrm>
            <a:off x="398855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Brandon Reyes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427A95-F58E-DBA5-EC1E-6702E1BAB917}"/>
              </a:ext>
            </a:extLst>
          </p:cNvPr>
          <p:cNvSpPr txBox="1"/>
          <p:nvPr/>
        </p:nvSpPr>
        <p:spPr>
          <a:xfrm>
            <a:off x="666528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Andy Monaghan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2D0BF9-A7F5-B626-6933-D066B9EB39F7}"/>
              </a:ext>
            </a:extLst>
          </p:cNvPr>
          <p:cNvSpPr txBox="1"/>
          <p:nvPr/>
        </p:nvSpPr>
        <p:spPr>
          <a:xfrm>
            <a:off x="934201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Michael Schneider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D132CE-2F6F-8C2F-D5C1-18C5946F0963}"/>
              </a:ext>
            </a:extLst>
          </p:cNvPr>
          <p:cNvSpPr txBox="1"/>
          <p:nvPr/>
        </p:nvSpPr>
        <p:spPr>
          <a:xfrm>
            <a:off x="1311825" y="5908817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John </a:t>
            </a:r>
          </a:p>
          <a:p>
            <a:pPr algn="ctr"/>
            <a:r>
              <a:rPr lang="en-US" dirty="0"/>
              <a:t>Reiland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9FC82C-B186-A84B-F605-F50B1CE77C35}"/>
              </a:ext>
            </a:extLst>
          </p:cNvPr>
          <p:cNvSpPr txBox="1"/>
          <p:nvPr/>
        </p:nvSpPr>
        <p:spPr>
          <a:xfrm>
            <a:off x="3988555" y="593082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Dylan Gottlieb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D56D2D-CCF6-D778-D7B2-87FF81C1DA27}"/>
              </a:ext>
            </a:extLst>
          </p:cNvPr>
          <p:cNvSpPr txBox="1"/>
          <p:nvPr/>
        </p:nvSpPr>
        <p:spPr>
          <a:xfrm>
            <a:off x="6665285" y="5908816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Mohal Khandelwal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D58B31-9795-35E1-0571-74DD68451E2B}"/>
              </a:ext>
            </a:extLst>
          </p:cNvPr>
          <p:cNvSpPr txBox="1"/>
          <p:nvPr/>
        </p:nvSpPr>
        <p:spPr>
          <a:xfrm>
            <a:off x="9350619" y="590932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Ragan </a:t>
            </a:r>
          </a:p>
          <a:p>
            <a:pPr algn="ctr"/>
            <a:r>
              <a:rPr lang="en-US" dirty="0"/>
              <a:t>Lee</a:t>
            </a:r>
          </a:p>
        </p:txBody>
      </p:sp>
      <p:pic>
        <p:nvPicPr>
          <p:cNvPr id="26" name="Picture 2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F93EF16-959D-057F-FB84-D16A800238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8955" y="111440"/>
            <a:ext cx="2007576" cy="39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18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817" y="1661232"/>
            <a:ext cx="5164183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</a:t>
            </a:r>
            <a:r>
              <a:rPr lang="en-US" sz="3200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ResearchComputing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/introducing_rc_gh200_quick_byte</a:t>
            </a:r>
            <a:endParaRPr lang="en-US" sz="3200" dirty="0">
              <a:solidFill>
                <a:srgbClr val="0070C0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FC0313F9-577C-48F2-3C69-E80E090BA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887" y="1567542"/>
            <a:ext cx="3964192" cy="39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Hardware specs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kind of workflows will benefit from the GH200 architecture?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RC’s approach to software management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I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 that allows the Grace CPU and Hopper GPU to concurrently and transparently access both the CPU and GPU memory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913" y="2319505"/>
            <a:ext cx="7654836" cy="3509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1184365" y="5859696"/>
            <a:ext cx="906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provided by https://</a:t>
            </a:r>
            <a:r>
              <a:rPr lang="en-US" sz="1400" dirty="0" err="1"/>
              <a:t>resources.nvidia.com</a:t>
            </a:r>
            <a:r>
              <a:rPr lang="en-US" sz="1400" dirty="0"/>
              <a:t>/</a:t>
            </a:r>
            <a:r>
              <a:rPr lang="en-US" sz="1400" dirty="0" err="1"/>
              <a:t>en</a:t>
            </a:r>
            <a:r>
              <a:rPr lang="en-US" sz="1400" dirty="0"/>
              <a:t>-us-grace-</a:t>
            </a:r>
            <a:r>
              <a:rPr lang="en-US" sz="1400" dirty="0" err="1"/>
              <a:t>cpu</a:t>
            </a:r>
            <a:r>
              <a:rPr lang="en-US" sz="1400" dirty="0"/>
              <a:t>/</a:t>
            </a:r>
            <a:r>
              <a:rPr lang="en-US" sz="1400" dirty="0" err="1"/>
              <a:t>nvidia</a:t>
            </a:r>
            <a:r>
              <a:rPr lang="en-US" sz="1400" dirty="0"/>
              <a:t>-grace-hopper</a:t>
            </a:r>
          </a:p>
        </p:txBody>
      </p:sp>
    </p:spTree>
    <p:extLst>
      <p:ext uri="{BB962C8B-B14F-4D97-AF65-F5344CB8AC3E}">
        <p14:creationId xmlns:p14="http://schemas.microsoft.com/office/powerpoint/2010/main" val="1005491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Highlight </a:t>
            </a:r>
          </a:p>
          <a:p>
            <a:pPr lvl="1"/>
            <a:r>
              <a:rPr lang="en-US" dirty="0"/>
              <a:t>ARM based</a:t>
            </a:r>
          </a:p>
          <a:p>
            <a:pPr lvl="1"/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Hopper GPU is an H100 and has roughly 100 GB of VRAM</a:t>
            </a:r>
          </a:p>
          <a:p>
            <a:pPr lvl="1"/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2"/>
            <a:r>
              <a:rPr lang="en-US" dirty="0">
                <a:solidFill>
                  <a:srgbClr val="1A1A1A"/>
                </a:solidFill>
                <a:latin typeface="NVIDIA Sans"/>
              </a:rPr>
              <a:t>Memory coherent, low latency, and high-bandwidth (900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We have not enabled linking of multiple nodes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DB903-B564-7531-9C5B-3F5C8165F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A048C-6D40-19D7-44ED-22231061E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NVLink-C2C </a:t>
            </a:r>
            <a:r>
              <a:rPr lang="en-US" dirty="0"/>
              <a:t>Allows for seamless memory management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97421-C2A5-44E8-954A-8CD97B61F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E88968-6131-F570-9F78-C87A87BD0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430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1974</TotalTime>
  <Words>308</Words>
  <Application>Microsoft Macintosh PowerPoint</Application>
  <PresentationFormat>Widescreen</PresentationFormat>
  <Paragraphs>63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Aptos</vt:lpstr>
      <vt:lpstr>Aptos Display</vt:lpstr>
      <vt:lpstr>Arial</vt:lpstr>
      <vt:lpstr>Arial Black</vt:lpstr>
      <vt:lpstr>Atkinson Hyperlegible</vt:lpstr>
      <vt:lpstr>Calibri</vt:lpstr>
      <vt:lpstr>Century Gothic</vt:lpstr>
      <vt:lpstr>NVIDIA Sans</vt:lpstr>
      <vt:lpstr>CUB Content </vt:lpstr>
      <vt:lpstr>Custom Design</vt:lpstr>
      <vt:lpstr>Introducing RC’s new NVIDIA Grace Hopper Superchip</vt:lpstr>
      <vt:lpstr>Introducing RC’s new NVIDIA Grace Hopper Superchip</vt:lpstr>
      <vt:lpstr>PowerPoint Presentation</vt:lpstr>
      <vt:lpstr>PowerPoint Presentation</vt:lpstr>
      <vt:lpstr>Session Overview </vt:lpstr>
      <vt:lpstr>GH200 architecture overview</vt:lpstr>
      <vt:lpstr>PowerPoint Presentation</vt:lpstr>
      <vt:lpstr>PowerPoint Presentation</vt:lpstr>
      <vt:lpstr>Thank you!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40</cp:revision>
  <dcterms:created xsi:type="dcterms:W3CDTF">2023-01-13T17:07:22Z</dcterms:created>
  <dcterms:modified xsi:type="dcterms:W3CDTF">2025-02-05T18:51:14Z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